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488" r:id="rId3"/>
    <p:sldId id="259" r:id="rId4"/>
    <p:sldId id="269" r:id="rId5"/>
    <p:sldId id="642" r:id="rId6"/>
    <p:sldId id="262" r:id="rId7"/>
    <p:sldId id="685" r:id="rId8"/>
    <p:sldId id="688" r:id="rId9"/>
    <p:sldId id="658" r:id="rId10"/>
    <p:sldId id="458" r:id="rId11"/>
    <p:sldId id="649" r:id="rId12"/>
    <p:sldId id="653" r:id="rId13"/>
    <p:sldId id="654" r:id="rId14"/>
    <p:sldId id="656" r:id="rId15"/>
    <p:sldId id="65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FC59F-DE6B-A941-B245-4555C9882A10}" type="datetimeFigureOut">
              <a:t>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6083E-69F5-7241-BFEC-937F01B832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8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1DBC-CB3C-024D-9941-22C4E0C753CA}" type="datetime1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6428" y="184151"/>
            <a:ext cx="2057400" cy="365125"/>
          </a:xfrm>
        </p:spPr>
        <p:txBody>
          <a:bodyPr/>
          <a:lstStyle>
            <a:lvl1pPr>
              <a:defRPr sz="4700" baseline="0">
                <a:solidFill>
                  <a:srgbClr val="C00000"/>
                </a:solidFill>
              </a:defRPr>
            </a:lvl1pPr>
          </a:lstStyle>
          <a:p>
            <a:fld id="{53DD0A35-DFF1-544D-9E29-4D4B216596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9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6E16-4F7D-4F40-9817-61CD2F3B3C53}" type="datetime1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7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DECE-EC4D-6F47-9DE4-92D4F2208C92}" type="datetime1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5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D60F-ACB0-8A4C-9D93-4307CC8A048A}" type="datetime1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9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2F90-0C67-644F-8781-3760AE6026D6}" type="datetime1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9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DA4C-755B-9447-AD33-FCA4D4C316D3}" type="datetime1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9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EB4B7-AB6A-0742-8FC8-025A5FAD7AA1}" type="datetime1">
              <a:t>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84BD-9FA9-A247-BBBE-2F771E663DA8}" type="datetime1">
              <a:t>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3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83BC4-F70C-214E-B17F-21A8BECDB5FE}" type="datetime1">
              <a:t>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9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8706-4D3B-C145-8CA4-BBCF5366960C}" type="datetime1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9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7F95-21BF-A24B-B02E-AB70676D8A2F}" type="datetime1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0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32162-9585-AC41-8A61-AF5131303FF0}" type="datetime1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5698" y="1150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00" baseline="0">
                <a:solidFill>
                  <a:srgbClr val="C00000"/>
                </a:solidFill>
              </a:defRPr>
            </a:lvl1pPr>
          </a:lstStyle>
          <a:p>
            <a:fld id="{53DD0A35-DFF1-544D-9E29-4D4B216596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5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2C2B-7388-BA46-9193-7FCA4016F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96" y="366713"/>
            <a:ext cx="7772400" cy="238760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L8.10 - Infrasound</a:t>
            </a:r>
            <a:br>
              <a:rPr lang="en-US" sz="2800"/>
            </a:br>
            <a:r>
              <a:rPr lang="en-US" sz="2800"/>
              <a:t>&amp; Assignment 8.3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4153A-0960-AA40-B3EF-CAE6628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80A51-9F3A-7C72-2059-97661EA77B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38"/>
          <a:stretch/>
        </p:blipFill>
        <p:spPr>
          <a:xfrm rot="5400000">
            <a:off x="2932645" y="1198467"/>
            <a:ext cx="5335911" cy="4461066"/>
          </a:xfrm>
          <a:prstGeom prst="rect">
            <a:avLst/>
          </a:prstGeom>
          <a:ln w="155575">
            <a:noFill/>
          </a:ln>
        </p:spPr>
      </p:pic>
    </p:spTree>
    <p:extLst>
      <p:ext uri="{BB962C8B-B14F-4D97-AF65-F5344CB8AC3E}">
        <p14:creationId xmlns:p14="http://schemas.microsoft.com/office/powerpoint/2010/main" val="107748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6EF2EA-4967-FD4F-92CB-92D7091B4FEB}"/>
              </a:ext>
            </a:extLst>
          </p:cNvPr>
          <p:cNvSpPr/>
          <p:nvPr/>
        </p:nvSpPr>
        <p:spPr>
          <a:xfrm>
            <a:off x="3205652" y="749165"/>
            <a:ext cx="155039" cy="69075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910DA8-0A58-0A40-B1C0-505FB0D76ADE}"/>
              </a:ext>
            </a:extLst>
          </p:cNvPr>
          <p:cNvCxnSpPr>
            <a:cxnSpLocks/>
          </p:cNvCxnSpPr>
          <p:nvPr/>
        </p:nvCxnSpPr>
        <p:spPr>
          <a:xfrm>
            <a:off x="2737946" y="2359577"/>
            <a:ext cx="5328745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D5A518C-8F96-9D4B-B582-3D873E5C6842}"/>
              </a:ext>
            </a:extLst>
          </p:cNvPr>
          <p:cNvSpPr/>
          <p:nvPr/>
        </p:nvSpPr>
        <p:spPr>
          <a:xfrm>
            <a:off x="3379078" y="1876099"/>
            <a:ext cx="304800" cy="9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C0614D-F0E7-4249-9FF1-8D5AA9FC9EC9}"/>
              </a:ext>
            </a:extLst>
          </p:cNvPr>
          <p:cNvCxnSpPr>
            <a:cxnSpLocks/>
          </p:cNvCxnSpPr>
          <p:nvPr/>
        </p:nvCxnSpPr>
        <p:spPr>
          <a:xfrm>
            <a:off x="2753712" y="3541987"/>
            <a:ext cx="5328745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8EF98-7F56-D54A-BE32-4EFBA94965D8}"/>
              </a:ext>
            </a:extLst>
          </p:cNvPr>
          <p:cNvSpPr/>
          <p:nvPr/>
        </p:nvSpPr>
        <p:spPr>
          <a:xfrm>
            <a:off x="5276190" y="3289744"/>
            <a:ext cx="367862" cy="567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BBFBBC-60D1-FD4A-B3F3-A44446A53FA4}"/>
              </a:ext>
            </a:extLst>
          </p:cNvPr>
          <p:cNvSpPr/>
          <p:nvPr/>
        </p:nvSpPr>
        <p:spPr>
          <a:xfrm>
            <a:off x="3368564" y="4785776"/>
            <a:ext cx="1907626" cy="69010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82C40-8F11-8A4F-9B46-ABE47EA1609F}"/>
              </a:ext>
            </a:extLst>
          </p:cNvPr>
          <p:cNvCxnSpPr>
            <a:cxnSpLocks/>
          </p:cNvCxnSpPr>
          <p:nvPr/>
        </p:nvCxnSpPr>
        <p:spPr>
          <a:xfrm flipH="1">
            <a:off x="3360691" y="493991"/>
            <a:ext cx="13126" cy="49818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A08BB2-E501-9A41-A243-F5F42968528B}"/>
              </a:ext>
            </a:extLst>
          </p:cNvPr>
          <p:cNvCxnSpPr>
            <a:cxnSpLocks/>
          </p:cNvCxnSpPr>
          <p:nvPr/>
        </p:nvCxnSpPr>
        <p:spPr>
          <a:xfrm>
            <a:off x="5268316" y="3289744"/>
            <a:ext cx="0" cy="216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5BF09F-5030-E64A-93C2-BC38516D36FA}"/>
              </a:ext>
            </a:extLst>
          </p:cNvPr>
          <p:cNvSpPr txBox="1"/>
          <p:nvPr/>
        </p:nvSpPr>
        <p:spPr>
          <a:xfrm>
            <a:off x="3528856" y="612268"/>
            <a:ext cx="16423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(Trig) </a:t>
            </a:r>
            <a:r>
              <a:rPr lang="en-US" sz="1400" dirty="0"/>
              <a:t>10 us pulse triggers the ultrasound sensor</a:t>
            </a:r>
            <a:endParaRPr 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9E05C-6B88-7E48-AD75-F49086383BF3}"/>
              </a:ext>
            </a:extLst>
          </p:cNvPr>
          <p:cNvSpPr txBox="1"/>
          <p:nvPr/>
        </p:nvSpPr>
        <p:spPr>
          <a:xfrm>
            <a:off x="3844144" y="1710236"/>
            <a:ext cx="196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transmitter emits a 40 kHz sound wave pulse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57D6F-A9BA-B146-B341-0E3AE80CFD56}"/>
              </a:ext>
            </a:extLst>
          </p:cNvPr>
          <p:cNvSpPr txBox="1"/>
          <p:nvPr/>
        </p:nvSpPr>
        <p:spPr>
          <a:xfrm>
            <a:off x="5749152" y="2886235"/>
            <a:ext cx="261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Pulse echo is detected by the receiver; clock is stopped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7C1BFC-81C0-534B-B4DC-43A2F694EA6D}"/>
              </a:ext>
            </a:extLst>
          </p:cNvPr>
          <p:cNvSpPr txBox="1"/>
          <p:nvPr/>
        </p:nvSpPr>
        <p:spPr>
          <a:xfrm>
            <a:off x="3844144" y="2690891"/>
            <a:ext cx="1615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delay time is </a:t>
            </a:r>
          </a:p>
          <a:p>
            <a:r>
              <a:rPr lang="en-US" sz="1400" dirty="0"/>
              <a:t>2R/V</a:t>
            </a:r>
            <a:r>
              <a:rPr lang="en-US" sz="1400" baseline="-25000" dirty="0"/>
              <a:t>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63C62-F77C-AC45-8B52-B1A5E4CC8B80}"/>
              </a:ext>
            </a:extLst>
          </p:cNvPr>
          <p:cNvSpPr txBox="1"/>
          <p:nvPr/>
        </p:nvSpPr>
        <p:spPr>
          <a:xfrm>
            <a:off x="5460125" y="4577254"/>
            <a:ext cx="2716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(Echo) </a:t>
            </a:r>
            <a:r>
              <a:rPr lang="en-US" sz="1400" dirty="0"/>
              <a:t> Sensor generates a pulse of duration T=2R/V</a:t>
            </a:r>
            <a:r>
              <a:rPr lang="en-US" sz="1400" baseline="-25000" dirty="0"/>
              <a:t>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0C376F-0136-F749-BEAC-465B48E3AD47}"/>
              </a:ext>
            </a:extLst>
          </p:cNvPr>
          <p:cNvSpPr txBox="1"/>
          <p:nvPr/>
        </p:nvSpPr>
        <p:spPr>
          <a:xfrm>
            <a:off x="7641021" y="1618593"/>
            <a:ext cx="72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4309B-C595-4242-885D-31E7B9327F49}"/>
              </a:ext>
            </a:extLst>
          </p:cNvPr>
          <p:cNvSpPr txBox="1"/>
          <p:nvPr/>
        </p:nvSpPr>
        <p:spPr>
          <a:xfrm>
            <a:off x="710718" y="6028953"/>
            <a:ext cx="76555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Speed of sound: V</a:t>
            </a:r>
            <a:r>
              <a:rPr lang="en-US" baseline="-25000"/>
              <a:t>s </a:t>
            </a:r>
            <a:r>
              <a:rPr lang="en-US"/>
              <a:t>= 343 m/s = 34300 cm/s = 34300 x 10</a:t>
            </a:r>
            <a:r>
              <a:rPr lang="en-US" baseline="30000"/>
              <a:t>-6</a:t>
            </a:r>
            <a:r>
              <a:rPr lang="en-US"/>
              <a:t> cm/uS = 0.034 cm/uS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F158F4-BAEA-A646-9538-D5A3A3BD2815}"/>
              </a:ext>
            </a:extLst>
          </p:cNvPr>
          <p:cNvSpPr txBox="1"/>
          <p:nvPr/>
        </p:nvSpPr>
        <p:spPr>
          <a:xfrm>
            <a:off x="588606" y="1975774"/>
            <a:ext cx="322008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        </a:t>
            </a:r>
          </a:p>
          <a:p>
            <a:r>
              <a:rPr lang="en-US" sz="1100"/>
              <a:t>PORTB &amp;= ~(1 &lt;&lt; TRIG);       // 5 usec pre-TRIG</a:t>
            </a:r>
          </a:p>
          <a:p>
            <a:r>
              <a:rPr lang="en-US" sz="1100"/>
              <a:t>_delay_us(5); </a:t>
            </a:r>
          </a:p>
          <a:p>
            <a:r>
              <a:rPr lang="en-US" sz="1100"/>
              <a:t>PORTB |= 1 &lt;&lt; TRIG;            // 10 us pulse </a:t>
            </a:r>
          </a:p>
          <a:p>
            <a:r>
              <a:rPr lang="en-US" sz="1100"/>
              <a:t> _delay_us(10);                     // to ultrasound</a:t>
            </a:r>
          </a:p>
          <a:p>
            <a:r>
              <a:rPr lang="en-US" sz="1100"/>
              <a:t> PORTB &amp;= ~(1 &lt;&lt; TRIG);  // TRIG  pin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0369D-2750-B048-9C39-50B3D0F2AE00}"/>
              </a:ext>
            </a:extLst>
          </p:cNvPr>
          <p:cNvSpPr txBox="1"/>
          <p:nvPr/>
        </p:nvSpPr>
        <p:spPr>
          <a:xfrm>
            <a:off x="588609" y="3202692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while ((PINB &amp; (1&lt;&lt;ECHO))==0);  //wait till ECHO goes high</a:t>
            </a:r>
          </a:p>
          <a:p>
            <a:r>
              <a:rPr lang="en-US" sz="1100"/>
              <a:t>timeToRisingEdge = TCNT0;</a:t>
            </a:r>
          </a:p>
          <a:p>
            <a:r>
              <a:rPr lang="en-US" sz="1100"/>
              <a:t>while (!(PINB &amp; (1&lt;&lt;ECHO))==0);   //wait till ECHO1 goes low</a:t>
            </a:r>
          </a:p>
          <a:p>
            <a:r>
              <a:rPr lang="en-US" sz="1100"/>
              <a:t>timeToFallingEdge = TCNT0;</a:t>
            </a:r>
          </a:p>
          <a:p>
            <a:r>
              <a:rPr lang="en-US" sz="1100"/>
              <a:t>pulseWidth = timeToFallingEdge - timeToRisingEdge; </a:t>
            </a:r>
          </a:p>
          <a:p>
            <a:r>
              <a:rPr lang="en-US" sz="1100"/>
              <a:t>range = pulseWidth * 1.098; //one way distance to target in cm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26FDC-5028-3A4D-87DB-B70AFED8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10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38682A-62B1-7748-BC6B-8D76E7E2D5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97" b="13924"/>
          <a:stretch/>
        </p:blipFill>
        <p:spPr>
          <a:xfrm>
            <a:off x="5180642" y="97200"/>
            <a:ext cx="2306008" cy="118262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B4D27C-2CDD-984F-9991-4796A9D5918F}"/>
              </a:ext>
            </a:extLst>
          </p:cNvPr>
          <p:cNvCxnSpPr>
            <a:cxnSpLocks/>
          </p:cNvCxnSpPr>
          <p:nvPr/>
        </p:nvCxnSpPr>
        <p:spPr>
          <a:xfrm>
            <a:off x="2743197" y="1439922"/>
            <a:ext cx="5328745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987716-C130-984A-9008-07615755AEEE}"/>
              </a:ext>
            </a:extLst>
          </p:cNvPr>
          <p:cNvCxnSpPr>
            <a:cxnSpLocks/>
          </p:cNvCxnSpPr>
          <p:nvPr/>
        </p:nvCxnSpPr>
        <p:spPr>
          <a:xfrm>
            <a:off x="2748451" y="5481136"/>
            <a:ext cx="5328745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2B1E8D-11CA-8043-B2B5-F8904100B286}"/>
              </a:ext>
            </a:extLst>
          </p:cNvPr>
          <p:cNvSpPr txBox="1"/>
          <p:nvPr/>
        </p:nvSpPr>
        <p:spPr>
          <a:xfrm>
            <a:off x="105840" y="4892960"/>
            <a:ext cx="287327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        </a:t>
            </a:r>
          </a:p>
          <a:p>
            <a:r>
              <a:rPr lang="en-US" sz="1050"/>
              <a:t>void timer0_init(void){</a:t>
            </a:r>
          </a:p>
          <a:p>
            <a:r>
              <a:rPr lang="en-US" sz="1050"/>
              <a:t>	TCCR0A = 0; //timer mode - normal </a:t>
            </a:r>
          </a:p>
          <a:p>
            <a:r>
              <a:rPr lang="en-US" sz="1050"/>
              <a:t>	TCCR0B = 0x05; //1024 prescaler</a:t>
            </a:r>
          </a:p>
          <a:p>
            <a:r>
              <a:rPr lang="en-US" sz="105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8F5851-3D67-CC43-A22E-6A6CF132BC7C}"/>
              </a:ext>
            </a:extLst>
          </p:cNvPr>
          <p:cNvSpPr txBox="1"/>
          <p:nvPr/>
        </p:nvSpPr>
        <p:spPr>
          <a:xfrm>
            <a:off x="69929" y="223260"/>
            <a:ext cx="2535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#define TRIG PB0</a:t>
            </a:r>
          </a:p>
          <a:p>
            <a:r>
              <a:rPr lang="en-US" sz="1050"/>
              <a:t>#define ECHO PB1</a:t>
            </a:r>
          </a:p>
          <a:p>
            <a:r>
              <a:rPr lang="en-US" sz="1050"/>
              <a:t>#include &lt;avr/io.h&gt; (and other includes)</a:t>
            </a:r>
          </a:p>
          <a:p>
            <a:r>
              <a:rPr lang="en-US" sz="1050"/>
              <a:t>int main(void){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A1486-40B2-2747-B43C-98182EFE84E8}"/>
              </a:ext>
            </a:extLst>
          </p:cNvPr>
          <p:cNvSpPr txBox="1"/>
          <p:nvPr/>
        </p:nvSpPr>
        <p:spPr>
          <a:xfrm>
            <a:off x="274636" y="1051543"/>
            <a:ext cx="303218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unsigned int timeToRisingEdge, timeToFallingEdge;</a:t>
            </a:r>
          </a:p>
          <a:p>
            <a:r>
              <a:rPr lang="en-US" sz="1050"/>
              <a:t>unsigned int pulseWidth;</a:t>
            </a:r>
          </a:p>
          <a:p>
            <a:r>
              <a:rPr lang="en-US" sz="1050"/>
              <a:t>float range;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C8961F-D3B4-AF4C-9E84-A438CCE4D522}"/>
              </a:ext>
            </a:extLst>
          </p:cNvPr>
          <p:cNvSpPr txBox="1"/>
          <p:nvPr/>
        </p:nvSpPr>
        <p:spPr>
          <a:xfrm>
            <a:off x="285135" y="1622849"/>
            <a:ext cx="25356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timer0_init();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E30B14-C242-794E-B315-73B83AFF2D4C}"/>
              </a:ext>
            </a:extLst>
          </p:cNvPr>
          <p:cNvSpPr txBox="1"/>
          <p:nvPr/>
        </p:nvSpPr>
        <p:spPr>
          <a:xfrm>
            <a:off x="274674" y="1890491"/>
            <a:ext cx="25356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while(1){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10E85D-A909-4943-9C30-264726C9D442}"/>
              </a:ext>
            </a:extLst>
          </p:cNvPr>
          <p:cNvSpPr txBox="1"/>
          <p:nvPr/>
        </p:nvSpPr>
        <p:spPr>
          <a:xfrm>
            <a:off x="567593" y="4329352"/>
            <a:ext cx="25356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send_to_monitor();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210B1-1829-9547-80AB-EBDB0E9C457C}"/>
              </a:ext>
            </a:extLst>
          </p:cNvPr>
          <p:cNvSpPr txBox="1"/>
          <p:nvPr/>
        </p:nvSpPr>
        <p:spPr>
          <a:xfrm>
            <a:off x="340271" y="4747270"/>
            <a:ext cx="25356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1DE0FF-21B0-5349-A746-59F6F8B23875}"/>
              </a:ext>
            </a:extLst>
          </p:cNvPr>
          <p:cNvSpPr txBox="1"/>
          <p:nvPr/>
        </p:nvSpPr>
        <p:spPr>
          <a:xfrm>
            <a:off x="589924" y="3006469"/>
            <a:ext cx="25356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TCNT0 = 0;</a:t>
            </a:r>
          </a:p>
        </p:txBody>
      </p:sp>
    </p:spTree>
    <p:extLst>
      <p:ext uri="{BB962C8B-B14F-4D97-AF65-F5344CB8AC3E}">
        <p14:creationId xmlns:p14="http://schemas.microsoft.com/office/powerpoint/2010/main" val="32996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/>
      <p:bldP spid="29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C17EF1-91A8-3D49-A716-359B11C9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F414-F734-E047-8A74-E7AF65FDA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7" t="9656" r="24338" b="7585"/>
          <a:stretch/>
        </p:blipFill>
        <p:spPr>
          <a:xfrm>
            <a:off x="105104" y="115096"/>
            <a:ext cx="5623034" cy="66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4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77B45-BAE5-854C-90FD-39B94429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4B2E5-4397-2748-A456-B918C44CD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9" t="9347" r="18406" b="9426"/>
          <a:stretch/>
        </p:blipFill>
        <p:spPr>
          <a:xfrm>
            <a:off x="260902" y="115096"/>
            <a:ext cx="6013774" cy="66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60B1B-6EF3-3B46-B55C-6612C488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6C156-9A5D-B747-B96D-0287C1644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7" t="9195" r="21877" b="19080"/>
          <a:stretch/>
        </p:blipFill>
        <p:spPr>
          <a:xfrm>
            <a:off x="260902" y="115096"/>
            <a:ext cx="6684455" cy="66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0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B16EC-6FA0-FA45-8C49-EBFE145A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CCB77-D805-4440-BCD5-4509CB990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3" t="13486" r="14139" b="7281"/>
          <a:stretch/>
        </p:blipFill>
        <p:spPr>
          <a:xfrm>
            <a:off x="260902" y="244487"/>
            <a:ext cx="7822690" cy="6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41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A08B5-3E2D-7246-9931-E1153C16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15</a:t>
            </a:fld>
            <a:endParaRPr lang="en-US"/>
          </a:p>
        </p:txBody>
      </p:sp>
      <p:pic>
        <p:nvPicPr>
          <p:cNvPr id="3" name="ultrasound_demo" descr="ultrasound_demo">
            <a:hlinkClick r:id="" action="ppaction://media"/>
            <a:extLst>
              <a:ext uri="{FF2B5EF4-FFF2-40B4-BE49-F238E27FC236}">
                <a16:creationId xmlns:a16="http://schemas.microsoft.com/office/drawing/2014/main" id="{04E97C2B-B7F7-9B42-9B14-6FF6450932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05" y="12098"/>
            <a:ext cx="9144000" cy="59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7C6D-4945-4845-9F72-6CFBDCACC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/>
              <a:t>Assignment #8.3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FC70-657D-0041-9518-BD12EE28E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36" y="1253331"/>
            <a:ext cx="7886700" cy="4351338"/>
          </a:xfrm>
        </p:spPr>
        <p:txBody>
          <a:bodyPr>
            <a:normAutofit/>
          </a:bodyPr>
          <a:lstStyle/>
          <a:p>
            <a:r>
              <a:rPr lang="en-US"/>
              <a:t>Implement a distance measuring system using the ultrasound sensor &amp; OLED display in your kit:</a:t>
            </a:r>
          </a:p>
          <a:p>
            <a:pPr lvl="1"/>
            <a:r>
              <a:rPr lang="en-US"/>
              <a:t>measure object distance from ~ 5 to 200 cm</a:t>
            </a:r>
          </a:p>
          <a:p>
            <a:pPr lvl="1"/>
            <a:r>
              <a:rPr lang="en-US"/>
              <a:t>Continuously display distance to detected object in cm using your 4-digit, 7-segment display with 1 cm resolution</a:t>
            </a:r>
          </a:p>
          <a:p>
            <a:pPr lvl="1"/>
            <a:endParaRPr lang="en-US"/>
          </a:p>
          <a:p>
            <a:r>
              <a:rPr lang="en-US"/>
              <a:t>Due Saturday 5/10/25</a:t>
            </a:r>
          </a:p>
          <a:p>
            <a:pPr marL="914400" lvl="2" indent="0">
              <a:buNone/>
            </a:pPr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2B03D-ACE7-294B-935E-5AABFF38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32927-A8F4-4945-9BE4-319D6FD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523" y="1181638"/>
            <a:ext cx="4139225" cy="2480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44EA1-91A5-A944-A26D-57C82143A9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924" y="4012429"/>
            <a:ext cx="5090425" cy="2672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00FF2-85D1-1B4F-A4F8-CD8F749A75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386" y="659035"/>
            <a:ext cx="3307693" cy="2558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588852-8981-AB43-8C76-D7875B400B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363546" y="3694537"/>
            <a:ext cx="1133374" cy="1416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256EB2-843E-D94C-A544-5EE7C804B798}"/>
              </a:ext>
            </a:extLst>
          </p:cNvPr>
          <p:cNvSpPr txBox="1"/>
          <p:nvPr/>
        </p:nvSpPr>
        <p:spPr>
          <a:xfrm>
            <a:off x="704709" y="5348666"/>
            <a:ext cx="34579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human hearing range:</a:t>
            </a:r>
          </a:p>
          <a:p>
            <a:r>
              <a:rPr lang="en-US"/>
              <a:t>20 Hz – 20,000 Hz (20 kHz)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B601B-9DC6-9D4C-B559-8FAAC964F6F1}"/>
              </a:ext>
            </a:extLst>
          </p:cNvPr>
          <p:cNvSpPr txBox="1"/>
          <p:nvPr/>
        </p:nvSpPr>
        <p:spPr>
          <a:xfrm>
            <a:off x="3080084" y="0"/>
            <a:ext cx="344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/>
              <a:t>Echo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3CA135-D3E8-A249-BD40-9407FE83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9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B62532-FB6D-8E45-8A82-EFF1776C315C}"/>
              </a:ext>
            </a:extLst>
          </p:cNvPr>
          <p:cNvSpPr txBox="1"/>
          <p:nvPr/>
        </p:nvSpPr>
        <p:spPr>
          <a:xfrm>
            <a:off x="2653047" y="3552182"/>
            <a:ext cx="4211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Speed of sound: </a:t>
            </a:r>
          </a:p>
          <a:p>
            <a:pPr algn="ctr"/>
            <a:r>
              <a:rPr lang="en-US" sz="2400" b="1"/>
              <a:t>343 m/s </a:t>
            </a:r>
          </a:p>
          <a:p>
            <a:pPr algn="ctr"/>
            <a:r>
              <a:rPr lang="en-US" sz="2400" b="1"/>
              <a:t>741 mph</a:t>
            </a:r>
          </a:p>
          <a:p>
            <a:pPr algn="ctr"/>
            <a:r>
              <a:rPr lang="en-US" sz="2400" b="1"/>
              <a:t>1,125 ft/s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DA6D6-EB2A-8C4F-AF19-CDBD9F4B8D6B}"/>
              </a:ext>
            </a:extLst>
          </p:cNvPr>
          <p:cNvSpPr txBox="1"/>
          <p:nvPr/>
        </p:nvSpPr>
        <p:spPr>
          <a:xfrm>
            <a:off x="2285999" y="5487644"/>
            <a:ext cx="494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speed of light:  </a:t>
            </a:r>
          </a:p>
          <a:p>
            <a:pPr algn="ctr"/>
            <a:r>
              <a:rPr lang="en-US"/>
              <a:t>300,000,000 m/s</a:t>
            </a:r>
          </a:p>
          <a:p>
            <a:pPr algn="ctr"/>
            <a:r>
              <a:rPr lang="en-US"/>
              <a:t>983,571,056  ft/s</a:t>
            </a:r>
          </a:p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E5D41-8ED4-EA49-B71D-10689B1D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40" y="430479"/>
            <a:ext cx="4557205" cy="25574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F12F3C-C806-3648-B832-7066C8FE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8" y="430480"/>
            <a:ext cx="4152900" cy="2755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8B7A0-AC29-3842-BAD4-261DBD11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082A10-9E46-2F43-B081-4B91034C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50" y="323121"/>
            <a:ext cx="4460928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Ultrasonic SONAR</a:t>
            </a:r>
            <a:br>
              <a:rPr lang="en-US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43A0E-C1D9-064D-9C3A-C830698D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93" y="323121"/>
            <a:ext cx="3900871" cy="2113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B85DB-C0E0-FA4F-8795-643A45F884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358" y="3670144"/>
            <a:ext cx="2943828" cy="2943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9338F-0D3D-6B4E-BD60-5BCE7766CD99}"/>
              </a:ext>
            </a:extLst>
          </p:cNvPr>
          <p:cNvSpPr txBox="1"/>
          <p:nvPr/>
        </p:nvSpPr>
        <p:spPr>
          <a:xfrm>
            <a:off x="573732" y="946321"/>
            <a:ext cx="426384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bats, dolphins “see” (navigate) using sound waves above 20KHz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HC-SRO4 is a 40 KHz SONAR</a:t>
            </a:r>
          </a:p>
          <a:p>
            <a:endParaRPr lang="en-US" sz="2800"/>
          </a:p>
          <a:p>
            <a:endParaRPr lang="en-US" sz="3200" b="1"/>
          </a:p>
          <a:p>
            <a:endParaRPr lang="en-US" sz="3200" b="1"/>
          </a:p>
          <a:p>
            <a:endParaRPr lang="en-US" sz="3200" b="1"/>
          </a:p>
          <a:p>
            <a:endParaRPr lang="en-US" sz="2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792772-46C5-0848-92F3-BE64FC1265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762" y="4087958"/>
            <a:ext cx="2897523" cy="21731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B239DD-7FE4-9C4C-AFDC-E6B67EDA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62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8DBBE868-0CB3-434C-B9CF-70C31EBE5B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11" y="331177"/>
            <a:ext cx="2409904" cy="2454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99AA0-8F4F-3C4E-B1C4-AA65AA1A81F2}"/>
              </a:ext>
            </a:extLst>
          </p:cNvPr>
          <p:cNvSpPr txBox="1"/>
          <p:nvPr/>
        </p:nvSpPr>
        <p:spPr>
          <a:xfrm>
            <a:off x="3370458" y="36521"/>
            <a:ext cx="5553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+mj-lt"/>
              </a:rPr>
              <a:t>Ultrasonic Distance Sensor HC-SR04</a:t>
            </a:r>
          </a:p>
          <a:p>
            <a:r>
              <a:rPr lang="en-US" sz="2800">
                <a:latin typeface="+mj-lt"/>
              </a:rPr>
              <a:t>&amp; ATmega328P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55C410-AD63-7A47-A10A-F78174071D68}"/>
              </a:ext>
            </a:extLst>
          </p:cNvPr>
          <p:cNvGrpSpPr/>
          <p:nvPr/>
        </p:nvGrpSpPr>
        <p:grpSpPr>
          <a:xfrm>
            <a:off x="2336982" y="1212449"/>
            <a:ext cx="6383379" cy="2660475"/>
            <a:chOff x="2336982" y="1212449"/>
            <a:chExt cx="6383379" cy="266047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F17476-A436-7944-B3F6-AEF0D3868644}"/>
                </a:ext>
              </a:extLst>
            </p:cNvPr>
            <p:cNvSpPr/>
            <p:nvPr/>
          </p:nvSpPr>
          <p:spPr>
            <a:xfrm rot="778532">
              <a:off x="6816245" y="1850941"/>
              <a:ext cx="669701" cy="2021983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C31139-1828-2B42-B6F5-7A05B8F81C86}"/>
                </a:ext>
              </a:extLst>
            </p:cNvPr>
            <p:cNvSpPr txBox="1"/>
            <p:nvPr/>
          </p:nvSpPr>
          <p:spPr>
            <a:xfrm>
              <a:off x="7483989" y="2850509"/>
              <a:ext cx="1236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object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F0A72A8-8564-B644-B67F-DD700392173B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336982" y="1212449"/>
              <a:ext cx="4487813" cy="15742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D685AA-2FC5-F24D-B6ED-D140A974735E}"/>
                </a:ext>
              </a:extLst>
            </p:cNvPr>
            <p:cNvSpPr txBox="1"/>
            <p:nvPr/>
          </p:nvSpPr>
          <p:spPr>
            <a:xfrm rot="1284536">
              <a:off x="4228013" y="1855528"/>
              <a:ext cx="1815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distance 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F6718A-2E8F-114C-A60A-AD153BC58842}"/>
              </a:ext>
            </a:extLst>
          </p:cNvPr>
          <p:cNvGrpSpPr/>
          <p:nvPr/>
        </p:nvGrpSpPr>
        <p:grpSpPr>
          <a:xfrm>
            <a:off x="680339" y="3092579"/>
            <a:ext cx="6205759" cy="1273359"/>
            <a:chOff x="680339" y="3092579"/>
            <a:chExt cx="6205759" cy="127335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F431F1-7CAD-1946-85EE-B1B5AB662D49}"/>
                </a:ext>
              </a:extLst>
            </p:cNvPr>
            <p:cNvCxnSpPr/>
            <p:nvPr/>
          </p:nvCxnSpPr>
          <p:spPr>
            <a:xfrm>
              <a:off x="1335303" y="4365938"/>
              <a:ext cx="55507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54FCAD-9947-6C4B-AD57-10C225814DC0}"/>
                </a:ext>
              </a:extLst>
            </p:cNvPr>
            <p:cNvSpPr/>
            <p:nvPr/>
          </p:nvSpPr>
          <p:spPr>
            <a:xfrm>
              <a:off x="1790163" y="3668334"/>
              <a:ext cx="231820" cy="6976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C0EB25-8F71-724B-9C17-58C64962E31C}"/>
                </a:ext>
              </a:extLst>
            </p:cNvPr>
            <p:cNvSpPr txBox="1"/>
            <p:nvPr/>
          </p:nvSpPr>
          <p:spPr>
            <a:xfrm>
              <a:off x="1011809" y="3092579"/>
              <a:ext cx="1678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10 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2623C5-DA7F-8E42-9320-BDF028D8FF39}"/>
                </a:ext>
              </a:extLst>
            </p:cNvPr>
            <p:cNvSpPr txBox="1"/>
            <p:nvPr/>
          </p:nvSpPr>
          <p:spPr>
            <a:xfrm>
              <a:off x="680339" y="3966172"/>
              <a:ext cx="882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Trig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3B2657-C729-494A-BDC3-394004B7DE1B}"/>
              </a:ext>
            </a:extLst>
          </p:cNvPr>
          <p:cNvGrpSpPr/>
          <p:nvPr/>
        </p:nvGrpSpPr>
        <p:grpSpPr>
          <a:xfrm>
            <a:off x="334853" y="2163651"/>
            <a:ext cx="6551244" cy="3153727"/>
            <a:chOff x="334853" y="2163651"/>
            <a:chExt cx="6551244" cy="31537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389264-4BBF-7743-A335-132211DCEAF8}"/>
                </a:ext>
              </a:extLst>
            </p:cNvPr>
            <p:cNvGrpSpPr/>
            <p:nvPr/>
          </p:nvGrpSpPr>
          <p:grpSpPr>
            <a:xfrm>
              <a:off x="2203653" y="2163651"/>
              <a:ext cx="4334154" cy="605098"/>
              <a:chOff x="2203653" y="2163651"/>
              <a:chExt cx="4334154" cy="605098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E96D245-18B7-414C-B041-DE620F875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1915" y="2163651"/>
                <a:ext cx="1105977" cy="411206"/>
              </a:xfrm>
              <a:prstGeom prst="straightConnector1">
                <a:avLst/>
              </a:prstGeom>
              <a:ln w="133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976EF3-116D-F44E-BEC4-2A09756EA2F5}"/>
                  </a:ext>
                </a:extLst>
              </p:cNvPr>
              <p:cNvSpPr txBox="1"/>
              <p:nvPr/>
            </p:nvSpPr>
            <p:spPr>
              <a:xfrm rot="1330534">
                <a:off x="2203653" y="2399417"/>
                <a:ext cx="4334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speed of sound: V</a:t>
                </a:r>
                <a:r>
                  <a:rPr lang="en-US" baseline="-25000"/>
                  <a:t>s</a:t>
                </a:r>
                <a:r>
                  <a:rPr lang="en-US"/>
                  <a:t> = 343 m/s; 34,300 cm/s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3EE490-DC2C-3C46-B900-D3102D1B8C6E}"/>
                </a:ext>
              </a:extLst>
            </p:cNvPr>
            <p:cNvCxnSpPr/>
            <p:nvPr/>
          </p:nvCxnSpPr>
          <p:spPr>
            <a:xfrm>
              <a:off x="1335302" y="4979832"/>
              <a:ext cx="55507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322945-71DC-2E4E-B3B9-C69E3BADE628}"/>
                </a:ext>
              </a:extLst>
            </p:cNvPr>
            <p:cNvSpPr/>
            <p:nvPr/>
          </p:nvSpPr>
          <p:spPr>
            <a:xfrm>
              <a:off x="1961687" y="4619776"/>
              <a:ext cx="580085" cy="69760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B07301-40F0-274B-89F7-73CCA45FE6CC}"/>
                </a:ext>
              </a:extLst>
            </p:cNvPr>
            <p:cNvSpPr txBox="1"/>
            <p:nvPr/>
          </p:nvSpPr>
          <p:spPr>
            <a:xfrm>
              <a:off x="334853" y="4674488"/>
              <a:ext cx="1459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tx waveform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D90A7A-FFF1-5043-9014-E59C221AC521}"/>
              </a:ext>
            </a:extLst>
          </p:cNvPr>
          <p:cNvGrpSpPr/>
          <p:nvPr/>
        </p:nvGrpSpPr>
        <p:grpSpPr>
          <a:xfrm>
            <a:off x="306947" y="1006479"/>
            <a:ext cx="6579151" cy="4741294"/>
            <a:chOff x="306947" y="1006479"/>
            <a:chExt cx="6579151" cy="4741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2C8097-C623-A243-B238-BC5A59EA0BCC}"/>
                </a:ext>
              </a:extLst>
            </p:cNvPr>
            <p:cNvGrpSpPr/>
            <p:nvPr/>
          </p:nvGrpSpPr>
          <p:grpSpPr>
            <a:xfrm>
              <a:off x="3239522" y="1006479"/>
              <a:ext cx="1874528" cy="606324"/>
              <a:chOff x="3239522" y="1006479"/>
              <a:chExt cx="1874528" cy="606324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F3FCF3A-44EF-7641-BB49-489146AE74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9522" y="1219655"/>
                <a:ext cx="1193660" cy="393148"/>
              </a:xfrm>
              <a:prstGeom prst="straightConnector1">
                <a:avLst/>
              </a:prstGeom>
              <a:ln w="133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E082AD-0678-1D4B-AD31-B081005E8197}"/>
                  </a:ext>
                </a:extLst>
              </p:cNvPr>
              <p:cNvSpPr txBox="1"/>
              <p:nvPr/>
            </p:nvSpPr>
            <p:spPr>
              <a:xfrm>
                <a:off x="3723131" y="1006479"/>
                <a:ext cx="1390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echo signal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8A18762-3AE5-1040-8BE6-CB0A6BB8C4DD}"/>
                </a:ext>
              </a:extLst>
            </p:cNvPr>
            <p:cNvGrpSpPr/>
            <p:nvPr/>
          </p:nvGrpSpPr>
          <p:grpSpPr>
            <a:xfrm>
              <a:off x="306947" y="5251892"/>
              <a:ext cx="6579151" cy="495881"/>
              <a:chOff x="306947" y="5251892"/>
              <a:chExt cx="6579151" cy="49588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8ED3898-04D6-1A46-8247-A4BE5E1C9059}"/>
                  </a:ext>
                </a:extLst>
              </p:cNvPr>
              <p:cNvCxnSpPr/>
              <p:nvPr/>
            </p:nvCxnSpPr>
            <p:spPr>
              <a:xfrm>
                <a:off x="1335303" y="5587290"/>
                <a:ext cx="55507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C8D11C1-C1EF-404B-B29F-96289803F658}"/>
                  </a:ext>
                </a:extLst>
              </p:cNvPr>
              <p:cNvSpPr/>
              <p:nvPr/>
            </p:nvSpPr>
            <p:spPr>
              <a:xfrm>
                <a:off x="3991915" y="5465775"/>
                <a:ext cx="580085" cy="281998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06F99-9E91-6A48-A895-C12835B42199}"/>
                  </a:ext>
                </a:extLst>
              </p:cNvPr>
              <p:cNvSpPr txBox="1"/>
              <p:nvPr/>
            </p:nvSpPr>
            <p:spPr>
              <a:xfrm>
                <a:off x="306947" y="5251892"/>
                <a:ext cx="1459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rx waveform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63FAB8E-B036-3442-AE61-5883264378CA}"/>
              </a:ext>
            </a:extLst>
          </p:cNvPr>
          <p:cNvGrpSpPr/>
          <p:nvPr/>
        </p:nvGrpSpPr>
        <p:grpSpPr>
          <a:xfrm>
            <a:off x="683367" y="6005607"/>
            <a:ext cx="6161946" cy="893313"/>
            <a:chOff x="683367" y="6005607"/>
            <a:chExt cx="6161946" cy="89331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68A350-2261-FA48-A7BE-98DF62059D71}"/>
                </a:ext>
              </a:extLst>
            </p:cNvPr>
            <p:cNvCxnSpPr/>
            <p:nvPr/>
          </p:nvCxnSpPr>
          <p:spPr>
            <a:xfrm>
              <a:off x="1294518" y="6460908"/>
              <a:ext cx="55507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F39F10-DC80-F442-9E8C-7A397F42619D}"/>
                </a:ext>
              </a:extLst>
            </p:cNvPr>
            <p:cNvSpPr/>
            <p:nvPr/>
          </p:nvSpPr>
          <p:spPr>
            <a:xfrm>
              <a:off x="1942563" y="6005607"/>
              <a:ext cx="2049352" cy="4703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538164-D48B-1349-8CA9-61222FA934A1}"/>
                </a:ext>
              </a:extLst>
            </p:cNvPr>
            <p:cNvSpPr txBox="1"/>
            <p:nvPr/>
          </p:nvSpPr>
          <p:spPr>
            <a:xfrm>
              <a:off x="683367" y="6037370"/>
              <a:ext cx="882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Echo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0263E5-FF46-F046-8805-747D5BF81DE3}"/>
                </a:ext>
              </a:extLst>
            </p:cNvPr>
            <p:cNvSpPr txBox="1"/>
            <p:nvPr/>
          </p:nvSpPr>
          <p:spPr>
            <a:xfrm>
              <a:off x="2336982" y="6529588"/>
              <a:ext cx="1249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T=2R/Vs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5F0D5C3-255A-3048-95AA-F1095BAA71B4}"/>
              </a:ext>
            </a:extLst>
          </p:cNvPr>
          <p:cNvSpPr txBox="1"/>
          <p:nvPr/>
        </p:nvSpPr>
        <p:spPr>
          <a:xfrm>
            <a:off x="4368717" y="5761794"/>
            <a:ext cx="4763013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sensor creates an echo pulse of width T = 2R/V</a:t>
            </a:r>
            <a:r>
              <a:rPr lang="en-US" baseline="-25000"/>
              <a:t>s   </a:t>
            </a:r>
            <a:r>
              <a:rPr lang="en-US"/>
              <a:t> Code measures time difference between rising &amp; falling edge of pulse.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6999B3-988C-9C47-A4F9-A697AD0D9A84}"/>
              </a:ext>
            </a:extLst>
          </p:cNvPr>
          <p:cNvSpPr txBox="1"/>
          <p:nvPr/>
        </p:nvSpPr>
        <p:spPr>
          <a:xfrm>
            <a:off x="2633628" y="3605601"/>
            <a:ext cx="41529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10 usec wide 5V pulse provided to trigger the sensor via a GPIO output pin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8D68A8-CB6B-9947-91EA-DCAF1D6B8FE4}"/>
              </a:ext>
            </a:extLst>
          </p:cNvPr>
          <p:cNvSpPr txBox="1"/>
          <p:nvPr/>
        </p:nvSpPr>
        <p:spPr>
          <a:xfrm>
            <a:off x="3069987" y="4466682"/>
            <a:ext cx="441400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sensor transmitter emits a 40 KHz burst of sound. Bounces off target and returns to sensor receiver 2R/V</a:t>
            </a:r>
            <a:r>
              <a:rPr lang="en-US" baseline="-25000"/>
              <a:t>s</a:t>
            </a:r>
            <a:r>
              <a:rPr lang="en-US"/>
              <a:t> seconds later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828AED-CA96-8044-B1FD-539DF3700433}"/>
              </a:ext>
            </a:extLst>
          </p:cNvPr>
          <p:cNvSpPr txBox="1"/>
          <p:nvPr/>
        </p:nvSpPr>
        <p:spPr>
          <a:xfrm>
            <a:off x="1353494" y="829937"/>
            <a:ext cx="5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Tx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B857FF-153B-2849-8DB0-CE11D2CDB4E9}"/>
              </a:ext>
            </a:extLst>
          </p:cNvPr>
          <p:cNvSpPr txBox="1"/>
          <p:nvPr/>
        </p:nvSpPr>
        <p:spPr>
          <a:xfrm>
            <a:off x="2361976" y="853776"/>
            <a:ext cx="5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Rx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9801F-6ADD-F64D-91EC-51D5CC81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6</a:t>
            </a:fld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F73C22B-9EAD-734F-BFA4-F906766805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97" b="13924"/>
          <a:stretch/>
        </p:blipFill>
        <p:spPr>
          <a:xfrm>
            <a:off x="5917871" y="547013"/>
            <a:ext cx="2061601" cy="10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0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1CDA7-3871-3906-C403-A9992691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D6D90-413A-3D42-668B-F3B5C71682B8}"/>
              </a:ext>
            </a:extLst>
          </p:cNvPr>
          <p:cNvGrpSpPr/>
          <p:nvPr/>
        </p:nvGrpSpPr>
        <p:grpSpPr>
          <a:xfrm>
            <a:off x="1351067" y="1111333"/>
            <a:ext cx="6161946" cy="893313"/>
            <a:chOff x="683367" y="6005607"/>
            <a:chExt cx="6161946" cy="89331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04F3D7B-EBFB-D130-6434-19DBDC8EB956}"/>
                </a:ext>
              </a:extLst>
            </p:cNvPr>
            <p:cNvCxnSpPr/>
            <p:nvPr/>
          </p:nvCxnSpPr>
          <p:spPr>
            <a:xfrm>
              <a:off x="1294518" y="6460908"/>
              <a:ext cx="55507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76E3AA-3DCC-2F1F-DBE3-AFAF37624362}"/>
                </a:ext>
              </a:extLst>
            </p:cNvPr>
            <p:cNvSpPr/>
            <p:nvPr/>
          </p:nvSpPr>
          <p:spPr>
            <a:xfrm>
              <a:off x="1942563" y="6005607"/>
              <a:ext cx="2049352" cy="4703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D41519-8639-E8D5-DFB7-F0FB1A712EC9}"/>
                </a:ext>
              </a:extLst>
            </p:cNvPr>
            <p:cNvSpPr txBox="1"/>
            <p:nvPr/>
          </p:nvSpPr>
          <p:spPr>
            <a:xfrm>
              <a:off x="683367" y="6037370"/>
              <a:ext cx="882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Echo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8EF947-EB13-63A5-2F82-ED9886953664}"/>
                </a:ext>
              </a:extLst>
            </p:cNvPr>
            <p:cNvSpPr txBox="1"/>
            <p:nvPr/>
          </p:nvSpPr>
          <p:spPr>
            <a:xfrm>
              <a:off x="2336982" y="6529588"/>
              <a:ext cx="1249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T=2R/Vs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4BFD56-285B-B467-EEFF-74A12DC41902}"/>
              </a:ext>
            </a:extLst>
          </p:cNvPr>
          <p:cNvSpPr txBox="1"/>
          <p:nvPr/>
        </p:nvSpPr>
        <p:spPr>
          <a:xfrm>
            <a:off x="683367" y="465815"/>
            <a:ext cx="76555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Speed of sound: V</a:t>
            </a:r>
            <a:r>
              <a:rPr lang="en-US" baseline="-25000"/>
              <a:t>s </a:t>
            </a:r>
            <a:r>
              <a:rPr lang="en-US"/>
              <a:t>= 343 m/s = 34300 cm/s = 34300 x 10</a:t>
            </a:r>
            <a:r>
              <a:rPr lang="en-US" baseline="30000"/>
              <a:t>-6</a:t>
            </a:r>
            <a:r>
              <a:rPr lang="en-US"/>
              <a:t> cm/uS = 0.034 cm/uS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B8210-5400-494F-CB8D-C2E7DDF2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67" y="3553580"/>
            <a:ext cx="5550538" cy="2958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6AE71C-BC35-4768-E0F9-7112B7509613}"/>
              </a:ext>
            </a:extLst>
          </p:cNvPr>
          <p:cNvSpPr txBox="1"/>
          <p:nvPr/>
        </p:nvSpPr>
        <p:spPr>
          <a:xfrm>
            <a:off x="1505286" y="3049270"/>
            <a:ext cx="476301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echo pulse width T = 2R/V</a:t>
            </a:r>
            <a:r>
              <a:rPr lang="en-US" baseline="-25000"/>
              <a:t>s</a:t>
            </a:r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92FD1AD-6290-66AF-5D57-A1A22A752D17}"/>
              </a:ext>
            </a:extLst>
          </p:cNvPr>
          <p:cNvSpPr/>
          <p:nvPr/>
        </p:nvSpPr>
        <p:spPr>
          <a:xfrm>
            <a:off x="6421823" y="3933015"/>
            <a:ext cx="340815" cy="25794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4F4AA7-EDCE-9D6C-3E2C-51FA529C2EB1}"/>
              </a:ext>
            </a:extLst>
          </p:cNvPr>
          <p:cNvSpPr txBox="1"/>
          <p:nvPr/>
        </p:nvSpPr>
        <p:spPr>
          <a:xfrm>
            <a:off x="6918977" y="4752975"/>
            <a:ext cx="1870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# Timer clock tics at 64 uSec per 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5B2AD-2CBC-43F9-68A2-5B367CF0CF8D}"/>
              </a:ext>
            </a:extLst>
          </p:cNvPr>
          <p:cNvSpPr txBox="1"/>
          <p:nvPr/>
        </p:nvSpPr>
        <p:spPr>
          <a:xfrm>
            <a:off x="1351067" y="2243651"/>
            <a:ext cx="49172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Example: R = 10 cm; T = 2*10/0.034 = 588 uS</a:t>
            </a:r>
          </a:p>
        </p:txBody>
      </p:sp>
    </p:spTree>
    <p:extLst>
      <p:ext uri="{BB962C8B-B14F-4D97-AF65-F5344CB8AC3E}">
        <p14:creationId xmlns:p14="http://schemas.microsoft.com/office/powerpoint/2010/main" val="2795458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7A103F-3AA7-D811-BCED-CD21AF11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8</a:t>
            </a:fld>
            <a:endParaRPr lang="en-US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1C3A397-FCF0-490D-3B37-5C1A47C4A2D7}"/>
              </a:ext>
            </a:extLst>
          </p:cNvPr>
          <p:cNvSpPr txBox="1">
            <a:spLocks/>
          </p:cNvSpPr>
          <p:nvPr/>
        </p:nvSpPr>
        <p:spPr>
          <a:xfrm>
            <a:off x="9187071" y="182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4700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885BE-BFA4-49BE-8C77-3C5147DD3ED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49A512-995B-D61C-C5F6-DDE452A0C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640024"/>
              </p:ext>
            </p:extLst>
          </p:nvPr>
        </p:nvGraphicFramePr>
        <p:xfrm>
          <a:off x="4382607" y="3429000"/>
          <a:ext cx="5600700" cy="242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513174" imgH="1840382" progId="Visio.Drawing.11">
                  <p:embed/>
                </p:oleObj>
              </mc:Choice>
              <mc:Fallback>
                <p:oleObj name="Visio" r:id="rId2" imgW="4513174" imgH="1840382" progId="Visio.Drawing.11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53F9FF84-117B-E89C-F4DD-532341C717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2607" y="3429000"/>
                        <a:ext cx="5600700" cy="242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7EDC5FD1-10F9-ACA3-5CC8-99689589F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214724"/>
              </p:ext>
            </p:extLst>
          </p:nvPr>
        </p:nvGraphicFramePr>
        <p:xfrm>
          <a:off x="691333" y="859085"/>
          <a:ext cx="5949950" cy="400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30800" imgH="3454400" progId="Visio.Drawing.11">
                  <p:embed/>
                </p:oleObj>
              </mc:Choice>
              <mc:Fallback>
                <p:oleObj name="Visio" r:id="rId4" imgW="5130800" imgH="3454400" progId="Visio.Drawing.11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5C937FE1-1A1A-595F-3205-7330F7A67E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33" y="859085"/>
                        <a:ext cx="5949950" cy="400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F28F2F-DE4F-05A0-F4C7-E57F7BB27CC9}"/>
              </a:ext>
            </a:extLst>
          </p:cNvPr>
          <p:cNvSpPr txBox="1"/>
          <p:nvPr/>
        </p:nvSpPr>
        <p:spPr>
          <a:xfrm>
            <a:off x="1956696" y="60763"/>
            <a:ext cx="523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Timer/Counter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F36CD-8B6F-A99A-C1F8-EF7FE342C418}"/>
              </a:ext>
            </a:extLst>
          </p:cNvPr>
          <p:cNvSpPr txBox="1"/>
          <p:nvPr/>
        </p:nvSpPr>
        <p:spPr>
          <a:xfrm>
            <a:off x="4917286" y="761236"/>
            <a:ext cx="3012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pre-load timer with 0x00</a:t>
            </a:r>
          </a:p>
          <a:p>
            <a:r>
              <a:rPr lang="en-US"/>
              <a:t>apply clock</a:t>
            </a:r>
          </a:p>
          <a:p>
            <a:r>
              <a:rPr lang="en-US"/>
              <a:t>Counter Register will count 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515BD2-2024-1489-86CD-3C6A78ADBE93}"/>
              </a:ext>
            </a:extLst>
          </p:cNvPr>
          <p:cNvCxnSpPr>
            <a:cxnSpLocks/>
          </p:cNvCxnSpPr>
          <p:nvPr/>
        </p:nvCxnSpPr>
        <p:spPr>
          <a:xfrm>
            <a:off x="3222171" y="3709851"/>
            <a:ext cx="19909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DF695E-4F6D-7AAF-FDBE-753A95F7AA21}"/>
              </a:ext>
            </a:extLst>
          </p:cNvPr>
          <p:cNvSpPr txBox="1"/>
          <p:nvPr/>
        </p:nvSpPr>
        <p:spPr>
          <a:xfrm>
            <a:off x="247084" y="4531480"/>
            <a:ext cx="5138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Arduino Uno board has 16 MHz Clock</a:t>
            </a:r>
          </a:p>
          <a:p>
            <a:r>
              <a:rPr lang="en-US"/>
              <a:t>clk</a:t>
            </a:r>
            <a:r>
              <a:rPr lang="en-US" baseline="-25000"/>
              <a:t>IO</a:t>
            </a:r>
            <a:r>
              <a:rPr lang="en-US"/>
              <a:t> = 16,000,000 cycles/second; 0.0625 uSec/cycle</a:t>
            </a:r>
          </a:p>
          <a:p>
            <a:r>
              <a:rPr lang="en-US"/>
              <a:t>clk/8 = 2,000,000 cycles/second, 0.5 uSec/cycle</a:t>
            </a:r>
          </a:p>
          <a:p>
            <a:r>
              <a:rPr lang="en-US"/>
              <a:t>clk/64 = 250,000 cycles/second, 4 uSec/cycle</a:t>
            </a:r>
          </a:p>
          <a:p>
            <a:r>
              <a:rPr lang="en-US"/>
              <a:t>clk/256 = 62,500 cycles/second, 16 uSec/cycle</a:t>
            </a:r>
          </a:p>
          <a:p>
            <a:r>
              <a:rPr lang="en-US">
                <a:highlight>
                  <a:srgbClr val="FFFF00"/>
                </a:highlight>
              </a:rPr>
              <a:t>clk/1024 = 15,625 cycles/second, 64 uSec/cycle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A803E-480C-C2DD-FBB4-03F239D1AEB3}"/>
              </a:ext>
            </a:extLst>
          </p:cNvPr>
          <p:cNvSpPr txBox="1"/>
          <p:nvPr/>
        </p:nvSpPr>
        <p:spPr>
          <a:xfrm>
            <a:off x="6822636" y="4678094"/>
            <a:ext cx="13754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0x00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375A7-464A-0209-CB07-45CDD76DB22B}"/>
              </a:ext>
            </a:extLst>
          </p:cNvPr>
          <p:cNvSpPr/>
          <p:nvPr/>
        </p:nvSpPr>
        <p:spPr>
          <a:xfrm>
            <a:off x="3666308" y="1437104"/>
            <a:ext cx="317113" cy="1613032"/>
          </a:xfrm>
          <a:prstGeom prst="rect">
            <a:avLst/>
          </a:prstGeom>
          <a:solidFill>
            <a:srgbClr val="FFFF00">
              <a:alpha val="6106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7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11DB0C-A1EA-7645-B25B-B2EB43BE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A35-DFF1-544D-9E29-4D4B21659683}" type="slidenum">
              <a:rPr lang="en-US"/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8AB8CF-B847-424C-8331-7716531CC7E8}"/>
              </a:ext>
            </a:extLst>
          </p:cNvPr>
          <p:cNvSpPr/>
          <p:nvPr/>
        </p:nvSpPr>
        <p:spPr>
          <a:xfrm>
            <a:off x="3368564" y="4785776"/>
            <a:ext cx="1907626" cy="69010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40317-681D-D24C-A508-8FF92636BC55}"/>
              </a:ext>
            </a:extLst>
          </p:cNvPr>
          <p:cNvSpPr txBox="1"/>
          <p:nvPr/>
        </p:nvSpPr>
        <p:spPr>
          <a:xfrm>
            <a:off x="5460125" y="4577254"/>
            <a:ext cx="2716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(Echo) </a:t>
            </a:r>
            <a:r>
              <a:rPr lang="en-US" sz="1400" dirty="0"/>
              <a:t> Sensor generates a pulse of duration T=2R/V</a:t>
            </a:r>
            <a:r>
              <a:rPr lang="en-US" sz="1400" baseline="-25000" dirty="0"/>
              <a:t>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9B6DDE-0BC2-C64B-8496-3117292A38D7}"/>
              </a:ext>
            </a:extLst>
          </p:cNvPr>
          <p:cNvCxnSpPr>
            <a:cxnSpLocks/>
          </p:cNvCxnSpPr>
          <p:nvPr/>
        </p:nvCxnSpPr>
        <p:spPr>
          <a:xfrm>
            <a:off x="2748451" y="5481136"/>
            <a:ext cx="5328745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1552BF-1F1A-4A44-AE60-D91211C8E2BC}"/>
              </a:ext>
            </a:extLst>
          </p:cNvPr>
          <p:cNvSpPr txBox="1"/>
          <p:nvPr/>
        </p:nvSpPr>
        <p:spPr>
          <a:xfrm>
            <a:off x="646394" y="860883"/>
            <a:ext cx="743080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Let us measure the duration (width) of a pulse connected to a GPIO pin, for example PB1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start a timer counting (normal mode; 16 MHz clock/1024)</a:t>
            </a:r>
          </a:p>
          <a:p>
            <a:r>
              <a:rPr lang="en-US"/>
              <a:t>wait for the PB1 to go high </a:t>
            </a:r>
          </a:p>
          <a:p>
            <a:r>
              <a:rPr lang="en-US"/>
              <a:t>Tr = # clock cycles to the rising edge (close to 0)</a:t>
            </a:r>
          </a:p>
          <a:p>
            <a:r>
              <a:rPr lang="en-US"/>
              <a:t>wait for PB1 to go low</a:t>
            </a:r>
          </a:p>
          <a:p>
            <a:r>
              <a:rPr lang="en-US"/>
              <a:t>Tf=  # clock cycles to the falling edge (between 0 and 182)</a:t>
            </a:r>
          </a:p>
          <a:p>
            <a:r>
              <a:rPr lang="en-US"/>
              <a:t>T = Tf - Tr</a:t>
            </a:r>
          </a:p>
          <a:p>
            <a:r>
              <a:rPr 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6BFBB-646C-2A4A-9431-6E3BE40D41EA}"/>
              </a:ext>
            </a:extLst>
          </p:cNvPr>
          <p:cNvSpPr txBox="1"/>
          <p:nvPr/>
        </p:nvSpPr>
        <p:spPr>
          <a:xfrm>
            <a:off x="710718" y="6028953"/>
            <a:ext cx="76555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Speed of sound: V</a:t>
            </a:r>
            <a:r>
              <a:rPr lang="en-US" baseline="-25000"/>
              <a:t>s </a:t>
            </a:r>
            <a:r>
              <a:rPr lang="en-US"/>
              <a:t>= 343 m/s = 34300 cm/s = 34300 x 10</a:t>
            </a:r>
            <a:r>
              <a:rPr lang="en-US" baseline="30000"/>
              <a:t>-6</a:t>
            </a:r>
            <a:r>
              <a:rPr lang="en-US"/>
              <a:t> cm/uS = 0.034 cm/uS </a:t>
            </a:r>
          </a:p>
        </p:txBody>
      </p:sp>
    </p:spTree>
    <p:extLst>
      <p:ext uri="{BB962C8B-B14F-4D97-AF65-F5344CB8AC3E}">
        <p14:creationId xmlns:p14="http://schemas.microsoft.com/office/powerpoint/2010/main" val="295973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11209</TotalTime>
  <Words>785</Words>
  <Application>Microsoft Macintosh PowerPoint</Application>
  <PresentationFormat>On-screen Show (4:3)</PresentationFormat>
  <Paragraphs>125</Paragraphs>
  <Slides>15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Visio</vt:lpstr>
      <vt:lpstr>L8.10 - Infrasound &amp; Assignment 8.3</vt:lpstr>
      <vt:lpstr>Assignment #8.3</vt:lpstr>
      <vt:lpstr>PowerPoint Presentation</vt:lpstr>
      <vt:lpstr>PowerPoint Presentation</vt:lpstr>
      <vt:lpstr>Ultrasonic SONAR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8.10 External Event &amp; Waveform Capture using the Timer/Counter</dc:title>
  <dc:subject/>
  <dc:creator>David McLaughlin</dc:creator>
  <cp:keywords/>
  <dc:description/>
  <cp:lastModifiedBy>David McLaughlin</cp:lastModifiedBy>
  <cp:revision>82</cp:revision>
  <cp:lastPrinted>2021-03-15T17:34:43Z</cp:lastPrinted>
  <dcterms:created xsi:type="dcterms:W3CDTF">2021-03-13T15:05:42Z</dcterms:created>
  <dcterms:modified xsi:type="dcterms:W3CDTF">2025-01-04T14:07:14Z</dcterms:modified>
  <cp:category/>
</cp:coreProperties>
</file>